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0"/>
  </p:notesMasterIdLst>
  <p:handoutMasterIdLst>
    <p:handoutMasterId r:id="rId11"/>
  </p:handoutMasterIdLst>
  <p:sldIdLst>
    <p:sldId id="256" r:id="rId2"/>
    <p:sldId id="792" r:id="rId3"/>
    <p:sldId id="811" r:id="rId4"/>
    <p:sldId id="810" r:id="rId5"/>
    <p:sldId id="812" r:id="rId6"/>
    <p:sldId id="813" r:id="rId7"/>
    <p:sldId id="814" r:id="rId8"/>
    <p:sldId id="815" r:id="rId9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FFCC66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FFCC66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FFCC66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FFCC66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FFCC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FFCC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FFCC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FFCC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FFCC66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00"/>
    <a:srgbClr val="FF0000"/>
    <a:srgbClr val="00FFFF"/>
    <a:srgbClr val="CCFF33"/>
    <a:srgbClr val="F40CE9"/>
    <a:srgbClr val="66FF66"/>
    <a:srgbClr val="00CC00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Téma alapján készült stílus 2 – 2. jelölőszín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Világos stílus 2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Világos stílus 2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Világos stílus 2 – 4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113A9D2-9D6B-4929-AA2D-F23B5EE8CBE7}" styleName="Téma alapján készült stílus 2 – 1. jelölőszín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éma alapján készült stílus 2 – 3. jelölőszín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Világos stílus 1 – 4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Világos stílus 1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Világos stíl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5" autoAdjust="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2007_munkaf_z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itkarsag\Downloads\2_1_35h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itkarsag\Downloads\2_1_53h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hu-HU" sz="2000" b="1" i="0" dirty="0" smtClean="0">
                <a:solidFill>
                  <a:schemeClr val="bg1"/>
                </a:solidFill>
              </a:rPr>
              <a:t>Könnyűipari </a:t>
            </a:r>
            <a:r>
              <a:rPr lang="hu-HU" sz="2000" b="1" i="0" dirty="0">
                <a:solidFill>
                  <a:schemeClr val="bg1"/>
                </a:solidFill>
              </a:rPr>
              <a:t>tevékenység összes nettó árbevétele </a:t>
            </a:r>
            <a:r>
              <a:rPr lang="hu-HU" sz="2000" b="1" i="0" dirty="0" smtClean="0">
                <a:solidFill>
                  <a:schemeClr val="bg1"/>
                </a:solidFill>
              </a:rPr>
              <a:t>(</a:t>
            </a:r>
            <a:r>
              <a:rPr lang="hu-HU" sz="2000" b="1" i="0" dirty="0" err="1" smtClean="0">
                <a:solidFill>
                  <a:schemeClr val="bg1"/>
                </a:solidFill>
              </a:rPr>
              <a:t>mrd</a:t>
            </a:r>
            <a:r>
              <a:rPr lang="hu-HU" sz="2000" b="1" i="0" dirty="0" smtClean="0">
                <a:solidFill>
                  <a:schemeClr val="bg1"/>
                </a:solidFill>
              </a:rPr>
              <a:t> </a:t>
            </a:r>
            <a:r>
              <a:rPr lang="hu-HU" sz="2000" b="1" i="0" dirty="0">
                <a:solidFill>
                  <a:schemeClr val="bg1"/>
                </a:solidFill>
              </a:rPr>
              <a:t>Ft)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dPt>
            <c:idx val="1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7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8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1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3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4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6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7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9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2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2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23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5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26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8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29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1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32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4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35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7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38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41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3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44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6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47"/>
            <c:spPr>
              <a:solidFill>
                <a:srgbClr val="00B050"/>
              </a:solidFill>
              <a:ln>
                <a:noFill/>
              </a:ln>
              <a:effectLst/>
            </c:spPr>
          </c:dPt>
          <c:cat>
            <c:strRef>
              <c:f>ID403_W!$A$8:$B$55</c:f>
              <c:strCache>
                <c:ptCount val="48"/>
                <c:pt idx="0">
                  <c:v>2000. év</c:v>
                </c:pt>
                <c:pt idx="3">
                  <c:v>2001. év</c:v>
                </c:pt>
                <c:pt idx="6">
                  <c:v>2002. év</c:v>
                </c:pt>
                <c:pt idx="9">
                  <c:v>2003. év</c:v>
                </c:pt>
                <c:pt idx="12">
                  <c:v>2004. év</c:v>
                </c:pt>
                <c:pt idx="15">
                  <c:v>2005. év</c:v>
                </c:pt>
                <c:pt idx="18">
                  <c:v>2006. év</c:v>
                </c:pt>
                <c:pt idx="21">
                  <c:v>2007. év</c:v>
                </c:pt>
                <c:pt idx="24">
                  <c:v>2008. év</c:v>
                </c:pt>
                <c:pt idx="27">
                  <c:v>2009. év</c:v>
                </c:pt>
                <c:pt idx="30">
                  <c:v>2010. év</c:v>
                </c:pt>
                <c:pt idx="33">
                  <c:v>2011. év</c:v>
                </c:pt>
                <c:pt idx="36">
                  <c:v>2012. év</c:v>
                </c:pt>
                <c:pt idx="39">
                  <c:v>2013. év</c:v>
                </c:pt>
                <c:pt idx="42">
                  <c:v>2014. év</c:v>
                </c:pt>
                <c:pt idx="45">
                  <c:v>2015. év</c:v>
                </c:pt>
              </c:strCache>
            </c:strRef>
          </c:cat>
          <c:val>
            <c:numRef>
              <c:f>ID403_W!$C$8:$C$55</c:f>
              <c:numCache>
                <c:formatCode>General</c:formatCode>
                <c:ptCount val="48"/>
                <c:pt idx="0">
                  <c:v>150.48632200000011</c:v>
                </c:pt>
                <c:pt idx="1">
                  <c:v>191.734478</c:v>
                </c:pt>
                <c:pt idx="2">
                  <c:v>65.570265000000006</c:v>
                </c:pt>
                <c:pt idx="3">
                  <c:v>135.59879800000004</c:v>
                </c:pt>
                <c:pt idx="4">
                  <c:v>223.59177399999999</c:v>
                </c:pt>
                <c:pt idx="5">
                  <c:v>70.088139999999981</c:v>
                </c:pt>
                <c:pt idx="6">
                  <c:v>125.40204</c:v>
                </c:pt>
                <c:pt idx="7">
                  <c:v>214.769339</c:v>
                </c:pt>
                <c:pt idx="8">
                  <c:v>69.118070999999958</c:v>
                </c:pt>
                <c:pt idx="9">
                  <c:v>110.397042</c:v>
                </c:pt>
                <c:pt idx="10">
                  <c:v>209.64618499999995</c:v>
                </c:pt>
                <c:pt idx="11">
                  <c:v>58.081453000000003</c:v>
                </c:pt>
                <c:pt idx="12">
                  <c:v>117.736847</c:v>
                </c:pt>
                <c:pt idx="13">
                  <c:v>198.15643700000015</c:v>
                </c:pt>
                <c:pt idx="14">
                  <c:v>50.691443</c:v>
                </c:pt>
                <c:pt idx="15">
                  <c:v>105.73351300000006</c:v>
                </c:pt>
                <c:pt idx="16">
                  <c:v>184.36278000000001</c:v>
                </c:pt>
                <c:pt idx="17">
                  <c:v>53.837781999999997</c:v>
                </c:pt>
                <c:pt idx="18">
                  <c:v>104.377105</c:v>
                </c:pt>
                <c:pt idx="19">
                  <c:v>188.62433600000011</c:v>
                </c:pt>
                <c:pt idx="20">
                  <c:v>77.363256000000007</c:v>
                </c:pt>
                <c:pt idx="21">
                  <c:v>81.863750999999979</c:v>
                </c:pt>
                <c:pt idx="22">
                  <c:v>171.68472299999999</c:v>
                </c:pt>
                <c:pt idx="23">
                  <c:v>113.42830600000001</c:v>
                </c:pt>
                <c:pt idx="24">
                  <c:v>78.751775999999978</c:v>
                </c:pt>
                <c:pt idx="25">
                  <c:v>126.04460700000006</c:v>
                </c:pt>
                <c:pt idx="26">
                  <c:v>118.31754400000005</c:v>
                </c:pt>
                <c:pt idx="27">
                  <c:v>63.926699000000006</c:v>
                </c:pt>
                <c:pt idx="28">
                  <c:v>106.83065499999999</c:v>
                </c:pt>
                <c:pt idx="29">
                  <c:v>92.222594000000001</c:v>
                </c:pt>
                <c:pt idx="30">
                  <c:v>73.859774999999942</c:v>
                </c:pt>
                <c:pt idx="31">
                  <c:v>90.678128999999942</c:v>
                </c:pt>
                <c:pt idx="32">
                  <c:v>85.686793999999978</c:v>
                </c:pt>
                <c:pt idx="33">
                  <c:v>93.044281000000026</c:v>
                </c:pt>
                <c:pt idx="34">
                  <c:v>90.003602999999998</c:v>
                </c:pt>
                <c:pt idx="35">
                  <c:v>132.426772</c:v>
                </c:pt>
                <c:pt idx="36">
                  <c:v>109.10286699999995</c:v>
                </c:pt>
                <c:pt idx="37">
                  <c:v>88.739688000000001</c:v>
                </c:pt>
                <c:pt idx="38">
                  <c:v>123.093687</c:v>
                </c:pt>
                <c:pt idx="39">
                  <c:v>97.085628999999983</c:v>
                </c:pt>
                <c:pt idx="40">
                  <c:v>88.291916000000057</c:v>
                </c:pt>
                <c:pt idx="41">
                  <c:v>140.16683</c:v>
                </c:pt>
                <c:pt idx="42">
                  <c:v>115.952344</c:v>
                </c:pt>
                <c:pt idx="43">
                  <c:v>100.35252699999998</c:v>
                </c:pt>
                <c:pt idx="44">
                  <c:v>171.16852299999999</c:v>
                </c:pt>
                <c:pt idx="45">
                  <c:v>128.62122000000011</c:v>
                </c:pt>
                <c:pt idx="46">
                  <c:v>91.539130999999998</c:v>
                </c:pt>
                <c:pt idx="47">
                  <c:v>189.17916299999987</c:v>
                </c:pt>
              </c:numCache>
            </c:numRef>
          </c:val>
        </c:ser>
        <c:gapWidth val="219"/>
        <c:overlap val="-27"/>
        <c:axId val="66752896"/>
        <c:axId val="66754432"/>
      </c:barChart>
      <c:catAx>
        <c:axId val="667528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6754432"/>
        <c:crosses val="autoZero"/>
        <c:lblAlgn val="ctr"/>
        <c:lblOffset val="100"/>
      </c:catAx>
      <c:valAx>
        <c:axId val="667544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675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0708573928258973"/>
          <c:y val="0.14862277631962667"/>
          <c:w val="0.85272112860892413"/>
          <c:h val="0.73539734616506269"/>
        </c:manualLayout>
      </c:layout>
      <c:barChart>
        <c:barDir val="col"/>
        <c:grouping val="clustered"/>
        <c:ser>
          <c:idx val="0"/>
          <c:order val="0"/>
          <c:tx>
            <c:strRef>
              <c:f>'2.1.35.'!$C$4</c:f>
              <c:strCache>
                <c:ptCount val="1"/>
                <c:pt idx="0">
                  <c:v>Ipar </c:v>
                </c:pt>
              </c:strCache>
            </c:strRef>
          </c:tx>
          <c:dLbls>
            <c:showVal val="1"/>
          </c:dLbls>
          <c:cat>
            <c:strRef>
              <c:f>'2.1.35.'!$B$5:$B$9</c:f>
              <c:strCache>
                <c:ptCount val="5"/>
                <c:pt idx="0">
                  <c:v>2012.J–D</c:v>
                </c:pt>
                <c:pt idx="1">
                  <c:v>2013.J–D</c:v>
                </c:pt>
                <c:pt idx="2">
                  <c:v>2014.J–D</c:v>
                </c:pt>
                <c:pt idx="3">
                  <c:v>2015.J–D</c:v>
                </c:pt>
                <c:pt idx="4">
                  <c:v>2016J–M</c:v>
                </c:pt>
              </c:strCache>
            </c:strRef>
          </c:cat>
          <c:val>
            <c:numRef>
              <c:f>'2.1.35.'!$C$5:$C$9</c:f>
              <c:numCache>
                <c:formatCode>0.0</c:formatCode>
                <c:ptCount val="5"/>
                <c:pt idx="0">
                  <c:v>678.01400000000001</c:v>
                </c:pt>
                <c:pt idx="1">
                  <c:v>681.13699999999994</c:v>
                </c:pt>
                <c:pt idx="2">
                  <c:v>698.60299999999995</c:v>
                </c:pt>
                <c:pt idx="3">
                  <c:v>715.93100000000004</c:v>
                </c:pt>
                <c:pt idx="4">
                  <c:v>732.47699999999998</c:v>
                </c:pt>
              </c:numCache>
            </c:numRef>
          </c:val>
        </c:ser>
        <c:ser>
          <c:idx val="1"/>
          <c:order val="1"/>
          <c:tx>
            <c:strRef>
              <c:f>'2.1.35.'!$D$4</c:f>
              <c:strCache>
                <c:ptCount val="1"/>
                <c:pt idx="0">
                  <c:v>textília, ruházat, bőr  és bőrtermék gyártása</c:v>
                </c:pt>
              </c:strCache>
            </c:strRef>
          </c:tx>
          <c:dLbls>
            <c:showVal val="1"/>
          </c:dLbls>
          <c:cat>
            <c:strRef>
              <c:f>'2.1.35.'!$B$5:$B$9</c:f>
              <c:strCache>
                <c:ptCount val="5"/>
                <c:pt idx="0">
                  <c:v>2012.J–D</c:v>
                </c:pt>
                <c:pt idx="1">
                  <c:v>2013.J–D</c:v>
                </c:pt>
                <c:pt idx="2">
                  <c:v>2014.J–D</c:v>
                </c:pt>
                <c:pt idx="3">
                  <c:v>2015.J–D</c:v>
                </c:pt>
                <c:pt idx="4">
                  <c:v>2016J–M</c:v>
                </c:pt>
              </c:strCache>
            </c:strRef>
          </c:cat>
          <c:val>
            <c:numRef>
              <c:f>'2.1.35.'!$D$5:$D$9</c:f>
              <c:numCache>
                <c:formatCode>##,##0.0;\-##,##0.0</c:formatCode>
                <c:ptCount val="5"/>
                <c:pt idx="0">
                  <c:v>43.084000000000003</c:v>
                </c:pt>
                <c:pt idx="1">
                  <c:v>41.978000000000002</c:v>
                </c:pt>
                <c:pt idx="2">
                  <c:v>41.920999999999999</c:v>
                </c:pt>
                <c:pt idx="3">
                  <c:v>41.567</c:v>
                </c:pt>
                <c:pt idx="4">
                  <c:v>44.244</c:v>
                </c:pt>
              </c:numCache>
            </c:numRef>
          </c:val>
        </c:ser>
        <c:axId val="59411840"/>
        <c:axId val="59598336"/>
      </c:barChart>
      <c:catAx>
        <c:axId val="5941184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59598336"/>
        <c:crosses val="autoZero"/>
        <c:auto val="1"/>
        <c:lblAlgn val="ctr"/>
        <c:lblOffset val="100"/>
      </c:catAx>
      <c:valAx>
        <c:axId val="5959833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59411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091797900262467"/>
          <c:y val="3.8619130941965657E-3"/>
          <c:w val="0.54297090988626395"/>
          <c:h val="0.14505395158938472"/>
        </c:manualLayout>
      </c:layout>
      <c:txPr>
        <a:bodyPr/>
        <a:lstStyle/>
        <a:p>
          <a:pPr>
            <a:defRPr sz="1400"/>
          </a:pPr>
          <a:endParaRPr lang="hu-HU"/>
        </a:p>
      </c:txPr>
    </c:legend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0608827239900658"/>
          <c:y val="0.11126851667060876"/>
          <c:w val="0.85395552211912806"/>
          <c:h val="0.80863022970669518"/>
        </c:manualLayout>
      </c:layout>
      <c:barChart>
        <c:barDir val="col"/>
        <c:grouping val="clustered"/>
        <c:ser>
          <c:idx val="0"/>
          <c:order val="0"/>
          <c:tx>
            <c:strRef>
              <c:f>'2.1.53.'!$C$4</c:f>
              <c:strCache>
                <c:ptCount val="1"/>
                <c:pt idx="0">
                  <c:v>Ipar </c:v>
                </c:pt>
              </c:strCache>
            </c:strRef>
          </c:tx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'2.1.53.'!$B$5:$B$9</c:f>
              <c:strCache>
                <c:ptCount val="5"/>
                <c:pt idx="0">
                  <c:v>2012.J–D</c:v>
                </c:pt>
                <c:pt idx="1">
                  <c:v>2013.J–D</c:v>
                </c:pt>
                <c:pt idx="2">
                  <c:v>2014.J–D</c:v>
                </c:pt>
                <c:pt idx="3">
                  <c:v>2015.J–D</c:v>
                </c:pt>
                <c:pt idx="4">
                  <c:v>2016.J–M</c:v>
                </c:pt>
              </c:strCache>
            </c:strRef>
          </c:cat>
          <c:val>
            <c:numRef>
              <c:f>'2.1.53.'!$C$5:$C$9</c:f>
              <c:numCache>
                <c:formatCode>#,##0</c:formatCode>
                <c:ptCount val="5"/>
                <c:pt idx="0">
                  <c:v>152659</c:v>
                </c:pt>
                <c:pt idx="1">
                  <c:v>161913</c:v>
                </c:pt>
                <c:pt idx="2">
                  <c:v>168902</c:v>
                </c:pt>
                <c:pt idx="3">
                  <c:v>175405.745</c:v>
                </c:pt>
                <c:pt idx="4">
                  <c:v>179345.25200000001</c:v>
                </c:pt>
              </c:numCache>
            </c:numRef>
          </c:val>
        </c:ser>
        <c:ser>
          <c:idx val="1"/>
          <c:order val="1"/>
          <c:tx>
            <c:strRef>
              <c:f>'2.1.53.'!$D$4</c:f>
              <c:strCache>
                <c:ptCount val="1"/>
                <c:pt idx="0">
                  <c:v>textília, ruházat, bőr és bőrtermék gyártása</c:v>
                </c:pt>
              </c:strCache>
            </c:strRef>
          </c:tx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'2.1.53.'!$B$5:$B$9</c:f>
              <c:strCache>
                <c:ptCount val="5"/>
                <c:pt idx="0">
                  <c:v>2012.J–D</c:v>
                </c:pt>
                <c:pt idx="1">
                  <c:v>2013.J–D</c:v>
                </c:pt>
                <c:pt idx="2">
                  <c:v>2014.J–D</c:v>
                </c:pt>
                <c:pt idx="3">
                  <c:v>2015.J–D</c:v>
                </c:pt>
                <c:pt idx="4">
                  <c:v>2016.J–M</c:v>
                </c:pt>
              </c:strCache>
            </c:strRef>
          </c:cat>
          <c:val>
            <c:numRef>
              <c:f>'2.1.53.'!$D$5:$D$9</c:f>
              <c:numCache>
                <c:formatCode>##,##0;\-##,##0</c:formatCode>
                <c:ptCount val="5"/>
                <c:pt idx="0">
                  <c:v>87949</c:v>
                </c:pt>
                <c:pt idx="1">
                  <c:v>92836</c:v>
                </c:pt>
                <c:pt idx="2">
                  <c:v>100428</c:v>
                </c:pt>
                <c:pt idx="3" formatCode="#,##0">
                  <c:v>104892.121</c:v>
                </c:pt>
                <c:pt idx="4">
                  <c:v>108123.14200000001</c:v>
                </c:pt>
              </c:numCache>
            </c:numRef>
          </c:val>
        </c:ser>
        <c:axId val="57814400"/>
        <c:axId val="57852672"/>
      </c:barChart>
      <c:catAx>
        <c:axId val="5781440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hu-HU"/>
          </a:p>
        </c:txPr>
        <c:crossAx val="57852672"/>
        <c:crosses val="autoZero"/>
        <c:auto val="1"/>
        <c:lblAlgn val="ctr"/>
        <c:lblOffset val="100"/>
      </c:catAx>
      <c:valAx>
        <c:axId val="57852672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hu-HU"/>
          </a:p>
        </c:txPr>
        <c:crossAx val="57814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056391906806154"/>
          <c:y val="2.7190845748595444E-5"/>
          <c:w val="0.58752638595711593"/>
          <c:h val="9.8127600888442232E-2"/>
        </c:manualLayout>
      </c:layout>
      <c:txPr>
        <a:bodyPr/>
        <a:lstStyle/>
        <a:p>
          <a:pPr>
            <a:defRPr sz="1400">
              <a:solidFill>
                <a:schemeClr val="bg1"/>
              </a:solidFill>
            </a:defRPr>
          </a:pPr>
          <a:endParaRPr lang="hu-HU"/>
        </a:p>
      </c:txPr>
    </c:legend>
    <c:plotVisOnly val="1"/>
  </c:chart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54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22A0C45F-DFE4-4A1D-8D50-51EC30966B4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566027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C0E26CEE-914C-4166-B7C0-8810E8E326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949875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267450" y="304800"/>
            <a:ext cx="2038350" cy="51816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5962650" cy="51816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4" name="Picture 5" descr="logokicsib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18550" y="0"/>
            <a:ext cx="42545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762000" y="13716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emplate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563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Mintacím szerkesztése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3716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Mintaszöveg szerkesztése</a:t>
            </a:r>
          </a:p>
          <a:p>
            <a:pPr lvl="1"/>
            <a:r>
              <a:rPr lang="en-US" smtClean="0"/>
              <a:t>Második szint</a:t>
            </a:r>
          </a:p>
          <a:p>
            <a:pPr lvl="2"/>
            <a:r>
              <a:rPr lang="en-US" smtClean="0"/>
              <a:t>Harmadik szint</a:t>
            </a:r>
          </a:p>
          <a:p>
            <a:pPr lvl="3"/>
            <a:r>
              <a:rPr lang="en-US" smtClean="0"/>
              <a:t>Negyedik szint</a:t>
            </a:r>
          </a:p>
          <a:p>
            <a:pPr lvl="4"/>
            <a:r>
              <a:rPr lang="en-US" smtClean="0"/>
              <a:t>Ötödik 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1476375" y="5373688"/>
            <a:ext cx="6337300" cy="1008062"/>
          </a:xfrm>
          <a:prstGeom prst="rect">
            <a:avLst/>
          </a:prstGeom>
          <a:solidFill>
            <a:schemeClr val="bg2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lIns="92075" tIns="46037" rIns="92075" bIns="46037" anchor="ctr"/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endParaRPr lang="hu-HU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ct val="75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hu-HU" sz="2400" b="1" dirty="0" smtClean="0">
                <a:solidFill>
                  <a:schemeClr val="bg1"/>
                </a:solidFill>
                <a:latin typeface="Times New Roman" pitchFamily="18" charset="0"/>
              </a:rPr>
              <a:t>2016. </a:t>
            </a:r>
            <a:r>
              <a:rPr lang="hu-HU" sz="2400" b="1" dirty="0" smtClean="0">
                <a:solidFill>
                  <a:schemeClr val="bg1"/>
                </a:solidFill>
                <a:latin typeface="Times New Roman" pitchFamily="18" charset="0"/>
              </a:rPr>
              <a:t>június 02.</a:t>
            </a:r>
            <a:endParaRPr lang="hu-HU" sz="24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hu-HU" b="1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0" name="AutoShape 12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/>
        </p:spPr>
        <p:txBody>
          <a:bodyPr/>
          <a:lstStyle/>
          <a:p>
            <a:pPr algn="ctr">
              <a:defRPr/>
            </a:pPr>
            <a:endParaRPr lang="hu-H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95288" y="404813"/>
            <a:ext cx="52180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 dirty="0" smtClean="0">
                <a:solidFill>
                  <a:srgbClr val="00FFFF"/>
                </a:solidFill>
              </a:rPr>
              <a:t>Könnyűipari Szakmai Nap</a:t>
            </a:r>
            <a:endParaRPr lang="hu-HU" b="1" dirty="0">
              <a:solidFill>
                <a:srgbClr val="00FFFF"/>
              </a:solidFill>
            </a:endParaRPr>
          </a:p>
        </p:txBody>
      </p:sp>
      <p:pic>
        <p:nvPicPr>
          <p:cNvPr id="2053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341438"/>
            <a:ext cx="2640012" cy="385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Könnyűipari termelés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0973347"/>
              </p:ext>
            </p:extLst>
          </p:nvPr>
        </p:nvGraphicFramePr>
        <p:xfrm>
          <a:off x="5076056" y="1772816"/>
          <a:ext cx="2825015" cy="864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74"/>
                <a:gridCol w="2611541"/>
              </a:tblGrid>
              <a:tr h="252178">
                <a:tc>
                  <a:txBody>
                    <a:bodyPr/>
                    <a:lstStyle/>
                    <a:p>
                      <a:endParaRPr lang="hu-HU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dirty="0" smtClean="0">
                          <a:solidFill>
                            <a:schemeClr val="bg1"/>
                          </a:solidFill>
                        </a:rPr>
                        <a:t>Textília gyártása</a:t>
                      </a:r>
                      <a:endParaRPr lang="hu-HU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178">
                <a:tc>
                  <a:txBody>
                    <a:bodyPr/>
                    <a:lstStyle/>
                    <a:p>
                      <a:endParaRPr lang="hu-HU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dirty="0" smtClean="0">
                          <a:solidFill>
                            <a:schemeClr val="bg1"/>
                          </a:solidFill>
                        </a:rPr>
                        <a:t>Ruházati termék gyártása</a:t>
                      </a:r>
                      <a:endParaRPr lang="hu-HU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5665">
                <a:tc>
                  <a:txBody>
                    <a:bodyPr/>
                    <a:lstStyle/>
                    <a:p>
                      <a:endParaRPr lang="hu-HU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dirty="0" smtClean="0">
                          <a:solidFill>
                            <a:schemeClr val="bg1"/>
                          </a:solidFill>
                        </a:rPr>
                        <a:t>Bőr, bőrtermék, lábbeli gyártása</a:t>
                      </a:r>
                      <a:endParaRPr lang="hu-HU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39097307"/>
              </p:ext>
            </p:extLst>
          </p:nvPr>
        </p:nvGraphicFramePr>
        <p:xfrm>
          <a:off x="179512" y="1124744"/>
          <a:ext cx="8630171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5724128" y="6550223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dirty="0" smtClean="0"/>
              <a:t>Forrás: KSH</a:t>
            </a:r>
            <a:endParaRPr lang="hu-HU" sz="1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755576" y="6273225"/>
            <a:ext cx="6125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2015. 400 </a:t>
            </a:r>
            <a:r>
              <a:rPr lang="hu-HU" dirty="0" err="1" smtClean="0"/>
              <a:t>mrd</a:t>
            </a:r>
            <a:r>
              <a:rPr lang="hu-HU" dirty="0" smtClean="0"/>
              <a:t> Ft nettó árbevétel</a:t>
            </a: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 smtClean="0"/>
              <a:t>Az alkalmazásban állók </a:t>
            </a:r>
            <a:r>
              <a:rPr lang="hu-HU" sz="2400" dirty="0" smtClean="0"/>
              <a:t>létszáma </a:t>
            </a:r>
            <a:br>
              <a:rPr lang="hu-HU" sz="2400" dirty="0" smtClean="0"/>
            </a:br>
            <a:r>
              <a:rPr lang="hu-HU" sz="2400" dirty="0" smtClean="0"/>
              <a:t>(ezer fő)</a:t>
            </a:r>
            <a:endParaRPr lang="hu-HU" sz="24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83568" y="1412776"/>
          <a:ext cx="763284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724128" y="6550223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dirty="0" smtClean="0"/>
              <a:t>Forrás: KSH</a:t>
            </a:r>
            <a:endParaRPr lang="hu-H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 smtClean="0"/>
              <a:t>Az alkalmazásban állók havi nettó átlagkeresete </a:t>
            </a:r>
            <a:r>
              <a:rPr lang="hu-HU" sz="2400" dirty="0" smtClean="0"/>
              <a:t>(Ft)</a:t>
            </a:r>
            <a:endParaRPr lang="hu-HU" sz="24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67544" y="1484784"/>
          <a:ext cx="7920880" cy="5196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724128" y="6550223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dirty="0" smtClean="0"/>
              <a:t>Forrás: KSH</a:t>
            </a:r>
            <a:endParaRPr lang="hu-H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Minimálbér Európában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8" name="Picture 4" descr="http://24.hu/app/uploads/2016/03/minimalber.jpg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1715" y="1268760"/>
            <a:ext cx="9142285" cy="48898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Adóék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2530" name="Picture 2" descr="http://24.hu/app/uploads/2015/05/minimalber-adoja.png"/>
          <p:cNvPicPr>
            <a:picLocks noChangeAspect="1" noChangeArrowheads="1"/>
          </p:cNvPicPr>
          <p:nvPr/>
        </p:nvPicPr>
        <p:blipFill>
          <a:blip r:embed="rId2" cstate="print">
            <a:lum bright="-20000" contrast="10000"/>
          </a:blip>
          <a:srcRect/>
          <a:stretch>
            <a:fillRect/>
          </a:stretch>
        </p:blipFill>
        <p:spPr bwMode="auto">
          <a:xfrm>
            <a:off x="114596" y="1436684"/>
            <a:ext cx="8849892" cy="4728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Következtetések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2000" y="1371600"/>
            <a:ext cx="7543800" cy="5153744"/>
          </a:xfrm>
        </p:spPr>
        <p:txBody>
          <a:bodyPr/>
          <a:lstStyle/>
          <a:p>
            <a:r>
              <a:rPr lang="hu-HU" sz="2800" dirty="0" smtClean="0"/>
              <a:t>a szociális partnereknek a könnyűipar jövőjéért, ezen belül a szakképzés modernizációjáért együttesen kell erőfeszítéseket tenni, kihasználva az európai szociális párbeszéd lehetőségeit is</a:t>
            </a:r>
          </a:p>
          <a:p>
            <a:r>
              <a:rPr lang="hu-HU" sz="2800" dirty="0" smtClean="0"/>
              <a:t>a szociális partnereknek megállapodásra kell törekedniük az ágazati kollektív szerződés és a bértarifa megállapodásban</a:t>
            </a:r>
          </a:p>
          <a:p>
            <a:r>
              <a:rPr lang="hu-HU" sz="2800" dirty="0" smtClean="0"/>
              <a:t>közösen kell fellépni a minimálbér adóék csökkentéséért (alkalmazotti adókedvezmény?, a minimálbér nettó értéke 68.000 Ft érje el az egy fős, egy keresős létminimumot, 88.000 Ft-ot)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</a:t>
            </a:r>
            <a:r>
              <a:rPr lang="hu-HU" dirty="0" smtClean="0"/>
              <a:t>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3554" name="Picture 2" descr="C:\FOTÓK\Események 2014-től\Pedagógus sztrájk 20160420\Kép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425" y="1350901"/>
            <a:ext cx="8253488" cy="4670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ducation74">
  <a:themeElements>
    <a:clrScheme name="education74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ducation7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7" rIns="92075" bIns="46037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3200" b="0" i="0" u="none" strike="noStrike" cap="none" normalizeH="0" baseline="0" smtClean="0">
            <a:ln>
              <a:noFill/>
            </a:ln>
            <a:solidFill>
              <a:srgbClr val="FFCC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7" rIns="92075" bIns="46037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3200" b="0" i="0" u="none" strike="noStrike" cap="none" normalizeH="0" baseline="0" smtClean="0">
            <a:ln>
              <a:noFill/>
            </a:ln>
            <a:solidFill>
              <a:srgbClr val="FFCC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ucation74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74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74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74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7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7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7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7607</TotalTime>
  <Words>136</Words>
  <Application>Microsoft Office PowerPoint</Application>
  <PresentationFormat>Diavetítés a képernyőre (4:3 oldalarány)</PresentationFormat>
  <Paragraphs>22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education74</vt:lpstr>
      <vt:lpstr>1. dia</vt:lpstr>
      <vt:lpstr>Könnyűipari termelés</vt:lpstr>
      <vt:lpstr>Az alkalmazásban állók létszáma  (ezer fő)</vt:lpstr>
      <vt:lpstr>Az alkalmazásban állók havi nettó átlagkeresete (Ft)</vt:lpstr>
      <vt:lpstr>Minimálbér Európában</vt:lpstr>
      <vt:lpstr>Adóék</vt:lpstr>
      <vt:lpstr>Következtetések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Elnökség</dc:creator>
  <cp:lastModifiedBy>Titkarsag</cp:lastModifiedBy>
  <cp:revision>513</cp:revision>
  <dcterms:created xsi:type="dcterms:W3CDTF">2009-09-09T12:42:28Z</dcterms:created>
  <dcterms:modified xsi:type="dcterms:W3CDTF">2016-06-01T13:50:02Z</dcterms:modified>
</cp:coreProperties>
</file>